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68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4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46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641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2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19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70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68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502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141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11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3C9FF-3B2A-406D-A5A7-B3CA2113E9E1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DDF97-1F71-4A21-B5D5-205CF9809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2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 10</a:t>
            </a:r>
            <a:r>
              <a:rPr lang="en-US" baseline="30000" dirty="0" smtClean="0"/>
              <a:t>th</a:t>
            </a:r>
            <a:r>
              <a:rPr lang="en-US" dirty="0" smtClean="0"/>
              <a:t> Grade Writing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Basic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478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01752" y="3078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NC 10</a:t>
            </a:r>
            <a:r>
              <a:rPr lang="en-US" u="sng" baseline="30000" dirty="0" smtClean="0"/>
              <a:t>th</a:t>
            </a:r>
            <a:r>
              <a:rPr lang="en-US" u="sng" dirty="0" smtClean="0"/>
              <a:t> Grade Writing Assessment:</a:t>
            </a:r>
            <a:br>
              <a:rPr lang="en-US" u="sng" dirty="0" smtClean="0"/>
            </a:br>
            <a:r>
              <a:rPr lang="en-US" u="sng" dirty="0" smtClean="0"/>
              <a:t>The Basics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u="sng" dirty="0" smtClean="0"/>
              <a:t>What:</a:t>
            </a:r>
            <a:r>
              <a:rPr lang="en-US" sz="2400" dirty="0" smtClean="0"/>
              <a:t> A standardized test of our ability to create and compose a timed response to a set, informative prompt. </a:t>
            </a:r>
          </a:p>
          <a:p>
            <a:pPr>
              <a:buNone/>
            </a:pPr>
            <a:r>
              <a:rPr lang="en-US" sz="2400" u="sng" dirty="0" smtClean="0"/>
              <a:t>Who:</a:t>
            </a:r>
            <a:r>
              <a:rPr lang="en-US" sz="2400" dirty="0" smtClean="0"/>
              <a:t> ALL 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Graders in North Carolina</a:t>
            </a:r>
            <a:endParaRPr lang="en-US" sz="2400" u="sng" dirty="0" smtClean="0"/>
          </a:p>
          <a:p>
            <a:pPr>
              <a:buNone/>
            </a:pPr>
            <a:r>
              <a:rPr lang="en-US" sz="2400" u="sng" dirty="0" smtClean="0"/>
              <a:t>When:</a:t>
            </a:r>
            <a:r>
              <a:rPr lang="en-US" sz="2400" dirty="0" smtClean="0"/>
              <a:t>	Taken in March 2011, Scores Return in June 2011</a:t>
            </a:r>
          </a:p>
          <a:p>
            <a:r>
              <a:rPr lang="en-US" sz="2400" dirty="0" smtClean="0"/>
              <a:t>How this affects us:</a:t>
            </a:r>
            <a:r>
              <a:rPr lang="en-US" sz="2400" dirty="0" smtClean="0">
                <a:sym typeface="Wingdings"/>
              </a:rPr>
              <a:t> Semester Classes!</a:t>
            </a:r>
          </a:p>
          <a:p>
            <a:r>
              <a:rPr lang="en-US" sz="2400" dirty="0" smtClean="0">
                <a:sym typeface="Wingdings"/>
              </a:rPr>
              <a:t>2010 – Pre-Remediation during Non-EOC courses, After School Tutoring and essential 1:1s</a:t>
            </a:r>
          </a:p>
          <a:p>
            <a:pPr>
              <a:buNone/>
            </a:pPr>
            <a:r>
              <a:rPr lang="en-US" sz="2400" u="sng" dirty="0" smtClean="0">
                <a:sym typeface="Wingdings"/>
              </a:rPr>
              <a:t>Why:</a:t>
            </a:r>
            <a:r>
              <a:rPr lang="en-US" sz="2400" dirty="0" smtClean="0">
                <a:sym typeface="Wingdings"/>
              </a:rPr>
              <a:t> College-Readiness </a:t>
            </a:r>
            <a:r>
              <a:rPr lang="en-US" sz="2400" dirty="0" err="1" smtClean="0">
                <a:sym typeface="Wingdings"/>
              </a:rPr>
              <a:t></a:t>
            </a:r>
            <a:r>
              <a:rPr lang="en-US" sz="2400" dirty="0" smtClean="0">
                <a:sym typeface="Wingdings"/>
              </a:rPr>
              <a:t> </a:t>
            </a:r>
          </a:p>
          <a:p>
            <a:r>
              <a:rPr lang="en-US" sz="2400" dirty="0" smtClean="0">
                <a:sym typeface="Wingdings"/>
              </a:rPr>
              <a:t>9</a:t>
            </a:r>
            <a:r>
              <a:rPr lang="en-US" sz="2400" baseline="30000" dirty="0" smtClean="0">
                <a:sym typeface="Wingdings"/>
              </a:rPr>
              <a:t>th</a:t>
            </a:r>
            <a:r>
              <a:rPr lang="en-US" sz="2400" dirty="0" smtClean="0">
                <a:sym typeface="Wingdings"/>
              </a:rPr>
              <a:t> Grade = Reading Scores</a:t>
            </a:r>
          </a:p>
          <a:p>
            <a:r>
              <a:rPr lang="en-US" sz="2400" dirty="0" smtClean="0">
                <a:sym typeface="Wingdings"/>
              </a:rPr>
              <a:t>10th Grade = Writing Scores</a:t>
            </a:r>
          </a:p>
          <a:p>
            <a:r>
              <a:rPr lang="en-US" sz="2400" dirty="0" smtClean="0">
                <a:sym typeface="Wingdings"/>
              </a:rPr>
              <a:t>11</a:t>
            </a:r>
            <a:r>
              <a:rPr lang="en-US" sz="2400" baseline="30000" dirty="0" smtClean="0">
                <a:sym typeface="Wingdings"/>
              </a:rPr>
              <a:t>th</a:t>
            </a:r>
            <a:r>
              <a:rPr lang="en-US" sz="2400" dirty="0" smtClean="0">
                <a:sym typeface="Wingdings"/>
              </a:rPr>
              <a:t> Grade = SATs / ACT Scores</a:t>
            </a:r>
          </a:p>
          <a:p>
            <a:r>
              <a:rPr lang="en-US" sz="2400" dirty="0" smtClean="0">
                <a:sym typeface="Wingdings"/>
              </a:rPr>
              <a:t>12</a:t>
            </a:r>
            <a:r>
              <a:rPr lang="en-US" sz="2400" baseline="30000" dirty="0" smtClean="0">
                <a:sym typeface="Wingdings"/>
              </a:rPr>
              <a:t>th</a:t>
            </a:r>
            <a:r>
              <a:rPr lang="en-US" sz="2400" dirty="0" smtClean="0">
                <a:sym typeface="Wingdings"/>
              </a:rPr>
              <a:t> Grade = College Application Essays</a:t>
            </a:r>
            <a:endParaRPr lang="en-US" sz="2400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084989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01752" y="3078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NC 10</a:t>
            </a:r>
            <a:r>
              <a:rPr lang="en-US" u="sng" baseline="30000" dirty="0" smtClean="0"/>
              <a:t>th</a:t>
            </a:r>
            <a:r>
              <a:rPr lang="en-US" u="sng" dirty="0" smtClean="0"/>
              <a:t> Grade Writing Assessment:</a:t>
            </a:r>
            <a:br>
              <a:rPr lang="en-US" u="sng" dirty="0" smtClean="0"/>
            </a:br>
            <a:r>
              <a:rPr lang="en-US" u="sng" dirty="0" smtClean="0"/>
              <a:t>The Basics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u="sng" dirty="0" smtClean="0"/>
              <a:t>The Test Itself:</a:t>
            </a:r>
          </a:p>
          <a:p>
            <a:r>
              <a:rPr lang="en-US" sz="1800" dirty="0" smtClean="0"/>
              <a:t>100 Minutes Total for Reading the Prompt &amp; Writing</a:t>
            </a:r>
          </a:p>
          <a:p>
            <a:r>
              <a:rPr lang="en-US" sz="1800" dirty="0" smtClean="0"/>
              <a:t>Informative </a:t>
            </a:r>
            <a:r>
              <a:rPr lang="en-US" sz="1800" dirty="0" smtClean="0"/>
              <a:t>Essay</a:t>
            </a:r>
          </a:p>
          <a:p>
            <a:pPr lvl="1"/>
            <a:r>
              <a:rPr lang="en-US" sz="1600" dirty="0" smtClean="0"/>
              <a:t>Basic Purpose? To inform an audience about a specific topic.</a:t>
            </a:r>
          </a:p>
          <a:p>
            <a:r>
              <a:rPr lang="en-US" sz="1800" dirty="0" smtClean="0"/>
              <a:t>Three Possible Prompt Topics – 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sz="2000" dirty="0" smtClean="0"/>
              <a:t>Cause Essay:</a:t>
            </a:r>
          </a:p>
          <a:p>
            <a:pPr marL="1088136" lvl="2" indent="-457200"/>
            <a:r>
              <a:rPr lang="en-US" sz="1800" dirty="0" smtClean="0"/>
              <a:t>The person, event, or condition, that is responsible for an action or result.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sz="2000" dirty="0" smtClean="0"/>
              <a:t>Effect Essay:</a:t>
            </a:r>
          </a:p>
          <a:p>
            <a:pPr marL="1088136" lvl="2" indent="-457200"/>
            <a:r>
              <a:rPr lang="en-US" sz="1800" dirty="0" smtClean="0"/>
              <a:t>The result of a CAUSE.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sz="2000" dirty="0" smtClean="0"/>
              <a:t>Definition Essay:</a:t>
            </a:r>
          </a:p>
          <a:p>
            <a:pPr marL="1088136" lvl="2" indent="-457200"/>
            <a:r>
              <a:rPr lang="en-US" sz="1800" dirty="0" smtClean="0"/>
              <a:t>Goes beyond dictionary definition!</a:t>
            </a:r>
          </a:p>
          <a:p>
            <a:pPr marL="1088136" lvl="2" indent="-457200"/>
            <a:r>
              <a:rPr lang="en-US" sz="1800" dirty="0" smtClean="0"/>
              <a:t>Elaborates on details and characteristics. </a:t>
            </a:r>
          </a:p>
          <a:p>
            <a:pPr marL="1088136" lvl="2" indent="-457200"/>
            <a:r>
              <a:rPr lang="en-US" sz="1800" dirty="0" smtClean="0"/>
              <a:t>The response identifies a key word or concept, explains it to the scorer, and answers the question </a:t>
            </a:r>
            <a:r>
              <a:rPr lang="en-US" sz="1800" dirty="0" err="1" smtClean="0">
                <a:sym typeface="Wingdings" pitchFamily="2" charset="2"/>
              </a:rPr>
              <a:t></a:t>
            </a:r>
            <a:r>
              <a:rPr lang="en-US" sz="1800" dirty="0" smtClean="0">
                <a:sym typeface="Wingdings" pitchFamily="2" charset="2"/>
              </a:rPr>
              <a:t>  </a:t>
            </a:r>
            <a:r>
              <a:rPr lang="en-US" sz="1800" dirty="0" smtClean="0"/>
              <a:t>“What is the MEANING of …?”</a:t>
            </a:r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pP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8270366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01752" y="3078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NC 10</a:t>
            </a:r>
            <a:r>
              <a:rPr lang="en-US" u="sng" baseline="30000" dirty="0" smtClean="0"/>
              <a:t>th</a:t>
            </a:r>
            <a:r>
              <a:rPr lang="en-US" u="sng" dirty="0" smtClean="0"/>
              <a:t> Grade Writing Assessment:</a:t>
            </a:r>
            <a:br>
              <a:rPr lang="en-US" u="sng" dirty="0" smtClean="0"/>
            </a:br>
            <a:r>
              <a:rPr lang="en-US" u="sng" dirty="0" smtClean="0"/>
              <a:t>The Basics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400" u="sng" dirty="0" smtClean="0"/>
              <a:t>The NC 10</a:t>
            </a:r>
            <a:r>
              <a:rPr lang="en-US" sz="2400" u="sng" baseline="30000" dirty="0" smtClean="0"/>
              <a:t>th</a:t>
            </a:r>
            <a:r>
              <a:rPr lang="en-US" sz="2400" u="sng" dirty="0" smtClean="0"/>
              <a:t> Grade Writing Rubric</a:t>
            </a:r>
          </a:p>
          <a:p>
            <a:r>
              <a:rPr lang="en-US" sz="2400" dirty="0" smtClean="0"/>
              <a:t>Focus:</a:t>
            </a:r>
          </a:p>
          <a:p>
            <a:pPr lvl="1"/>
            <a:r>
              <a:rPr lang="en-US" dirty="0" smtClean="0"/>
              <a:t>Clarity of Purpose / Main Idea</a:t>
            </a:r>
          </a:p>
          <a:p>
            <a:pPr lvl="1"/>
            <a:r>
              <a:rPr lang="en-US" dirty="0" smtClean="0"/>
              <a:t>Consistency in Response</a:t>
            </a:r>
          </a:p>
          <a:p>
            <a:r>
              <a:rPr lang="en-US" sz="2400" dirty="0" smtClean="0"/>
              <a:t>Support / Elaboration:</a:t>
            </a:r>
          </a:p>
          <a:p>
            <a:pPr lvl="1"/>
            <a:r>
              <a:rPr lang="en-US" dirty="0" smtClean="0"/>
              <a:t>Strong Examples of Main Idea</a:t>
            </a:r>
          </a:p>
          <a:p>
            <a:pPr lvl="1"/>
            <a:r>
              <a:rPr lang="en-US" dirty="0" smtClean="0"/>
              <a:t>Significant, Connected Evidence </a:t>
            </a:r>
            <a:r>
              <a:rPr lang="en-US" dirty="0" smtClean="0"/>
              <a:t>for</a:t>
            </a:r>
          </a:p>
          <a:p>
            <a:pPr marL="457200" lvl="1" indent="0">
              <a:buNone/>
            </a:pPr>
            <a:r>
              <a:rPr lang="en-US" dirty="0" smtClean="0"/>
              <a:t>Support</a:t>
            </a:r>
            <a:endParaRPr lang="en-US" dirty="0" smtClean="0"/>
          </a:p>
          <a:p>
            <a:r>
              <a:rPr lang="en-US" sz="2400" dirty="0" smtClean="0"/>
              <a:t>Organization:</a:t>
            </a:r>
          </a:p>
          <a:p>
            <a:pPr lvl="1"/>
            <a:r>
              <a:rPr lang="en-US" dirty="0" smtClean="0"/>
              <a:t>Connection of Ideas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The “Flow”</a:t>
            </a:r>
          </a:p>
          <a:p>
            <a:r>
              <a:rPr lang="en-US" sz="2400" dirty="0" smtClean="0">
                <a:sym typeface="Wingdings"/>
              </a:rPr>
              <a:t>Style:</a:t>
            </a:r>
          </a:p>
          <a:p>
            <a:pPr lvl="1"/>
            <a:r>
              <a:rPr lang="en-US" dirty="0" smtClean="0">
                <a:sym typeface="Wingdings"/>
              </a:rPr>
              <a:t>Your “Voice”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Word Choice, Content</a:t>
            </a:r>
          </a:p>
          <a:p>
            <a:r>
              <a:rPr lang="en-US" sz="2378" dirty="0" smtClean="0">
                <a:sym typeface="Wingdings"/>
              </a:rPr>
              <a:t>Conventions</a:t>
            </a:r>
            <a:r>
              <a:rPr lang="en-US" dirty="0" smtClean="0">
                <a:sym typeface="Wingdings"/>
              </a:rPr>
              <a:t>:</a:t>
            </a:r>
          </a:p>
          <a:p>
            <a:pPr lvl="1"/>
            <a:r>
              <a:rPr lang="en-US" dirty="0" smtClean="0">
                <a:sym typeface="Wingdings"/>
              </a:rPr>
              <a:t>Spelling / Grammar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j03096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1600200"/>
            <a:ext cx="3207004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38391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01752" y="3078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NC 10</a:t>
            </a:r>
            <a:r>
              <a:rPr lang="en-US" u="sng" baseline="30000" dirty="0" smtClean="0"/>
              <a:t>th</a:t>
            </a:r>
            <a:r>
              <a:rPr lang="en-US" u="sng" dirty="0" smtClean="0"/>
              <a:t> Grade Writing Assessment:</a:t>
            </a:r>
            <a:br>
              <a:rPr lang="en-US" u="sng" dirty="0" smtClean="0"/>
            </a:br>
            <a:r>
              <a:rPr lang="en-US" u="sng" dirty="0" smtClean="0"/>
              <a:t>The Basics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u="sng" dirty="0" smtClean="0"/>
              <a:t>The NC 10</a:t>
            </a:r>
            <a:r>
              <a:rPr lang="en-US" sz="2000" u="sng" baseline="30000" dirty="0" smtClean="0"/>
              <a:t>th</a:t>
            </a:r>
            <a:r>
              <a:rPr lang="en-US" sz="2000" u="sng" dirty="0" smtClean="0"/>
              <a:t> Grade Writing Rubric</a:t>
            </a:r>
          </a:p>
          <a:p>
            <a:r>
              <a:rPr lang="en-US" sz="2000" dirty="0" smtClean="0"/>
              <a:t>In order to achieve a Passing Score:</a:t>
            </a:r>
          </a:p>
          <a:p>
            <a:pPr lvl="1"/>
            <a:r>
              <a:rPr lang="en-US" sz="2400" dirty="0" smtClean="0"/>
              <a:t>Each one of the Five Scored Sections is worth from 0 - 4 Pts</a:t>
            </a:r>
          </a:p>
          <a:p>
            <a:pPr lvl="1"/>
            <a:r>
              <a:rPr lang="en-US" sz="2400" dirty="0" smtClean="0"/>
              <a:t>Trained Scorers from NC’s DPI add scores from each Section</a:t>
            </a:r>
          </a:p>
          <a:p>
            <a:pPr lvl="2"/>
            <a:r>
              <a:rPr lang="en-US" sz="2000" dirty="0" smtClean="0"/>
              <a:t>** Double Conventions!</a:t>
            </a:r>
          </a:p>
          <a:p>
            <a:pPr lvl="1"/>
            <a:r>
              <a:rPr lang="en-US" sz="2400" dirty="0" smtClean="0"/>
              <a:t>Level 1 = 4-7 Pts</a:t>
            </a:r>
          </a:p>
          <a:p>
            <a:pPr lvl="1"/>
            <a:r>
              <a:rPr lang="en-US" sz="2400" dirty="0" smtClean="0"/>
              <a:t>Level 2 = 8-11 Pts</a:t>
            </a:r>
          </a:p>
          <a:p>
            <a:pPr lvl="1"/>
            <a:r>
              <a:rPr lang="en-US" sz="2400" dirty="0" smtClean="0"/>
              <a:t>Level 3 = 12-16 Pts</a:t>
            </a:r>
          </a:p>
          <a:p>
            <a:pPr lvl="1"/>
            <a:r>
              <a:rPr lang="en-US" sz="2400" dirty="0" smtClean="0"/>
              <a:t>Level 4 = 17-20 Pts</a:t>
            </a:r>
          </a:p>
          <a:p>
            <a:r>
              <a:rPr lang="en-US" sz="2000" dirty="0" smtClean="0"/>
              <a:t>Students will need to receive a Level 3 or better in order to move on to English III Honors at Bertie STEM High School </a:t>
            </a:r>
            <a:r>
              <a:rPr lang="en-US" sz="2000" dirty="0" err="1" smtClean="0">
                <a:sym typeface="Wingdings"/>
              </a:rPr>
              <a:t></a:t>
            </a:r>
            <a:endParaRPr lang="en-US" sz="2000" dirty="0" smtClean="0">
              <a:sym typeface="Wingdings"/>
            </a:endParaRPr>
          </a:p>
          <a:p>
            <a:pPr lvl="1"/>
            <a:r>
              <a:rPr lang="en-US" sz="1600" dirty="0" smtClean="0">
                <a:sym typeface="Wingdings"/>
              </a:rPr>
              <a:t>All accommodations will be upheld, per student plans.</a:t>
            </a:r>
          </a:p>
          <a:p>
            <a:pPr lvl="1"/>
            <a:r>
              <a:rPr lang="en-US" sz="1600" dirty="0" smtClean="0">
                <a:sym typeface="Wingdings"/>
              </a:rPr>
              <a:t>Quick Questions? 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Student-Led Explanation   </a:t>
            </a:r>
            <a:endParaRPr lang="en-US" sz="16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4219926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326</Words>
  <Application>Microsoft Office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NC 10th Grade Writing Test</vt:lpstr>
      <vt:lpstr>NC 10th Grade Writing Assessment: The Basics</vt:lpstr>
      <vt:lpstr>NC 10th Grade Writing Assessment: The Basics</vt:lpstr>
      <vt:lpstr>NC 10th Grade Writing Assessment: The Basics</vt:lpstr>
      <vt:lpstr>NC 10th Grade Writing Assessment: The Basics</vt:lpstr>
    </vt:vector>
  </TitlesOfParts>
  <Company>Bertie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 10th Grade Writing Test</dc:title>
  <dc:creator>Heffner, Alicia</dc:creator>
  <cp:lastModifiedBy>Heffner, Alicia</cp:lastModifiedBy>
  <cp:revision>1</cp:revision>
  <dcterms:created xsi:type="dcterms:W3CDTF">2011-08-24T18:33:22Z</dcterms:created>
  <dcterms:modified xsi:type="dcterms:W3CDTF">2011-08-24T18:35:44Z</dcterms:modified>
</cp:coreProperties>
</file>